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56" r:id="rId3"/>
    <p:sldId id="258" r:id="rId4"/>
    <p:sldId id="259" r:id="rId5"/>
    <p:sldId id="260" r:id="rId6"/>
    <p:sldId id="273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6" r:id="rId19"/>
    <p:sldId id="277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11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E86D98-1F7A-4737-AFF8-FCEF75B1E146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EBD43F-7361-4F1C-9213-D7BCA57710B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BD43F-7361-4F1C-9213-D7BCA57710BC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Внеурочная деятельность в начальной школе (из опыта работы).</a:t>
            </a:r>
            <a:endParaRPr lang="ru-RU" dirty="0"/>
          </a:p>
        </p:txBody>
      </p:sp>
      <p:pic>
        <p:nvPicPr>
          <p:cNvPr id="1026" name="Picture 2" descr="C:\Documents and Settings\Виктория\Рабочий стол\педсовет\презентация\IMG_29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7527" y="1600200"/>
            <a:ext cx="6788945" cy="4525963"/>
          </a:xfrm>
          <a:prstGeom prst="rect">
            <a:avLst/>
          </a:prstGeom>
          <a:noFill/>
        </p:spPr>
      </p:pic>
    </p:spTree>
  </p:cSld>
  <p:clrMapOvr>
    <a:masterClrMapping/>
  </p:clrMapOvr>
  <p:transition advTm="17703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…я активно использую метод обучения в сотрудничестве…</a:t>
            </a:r>
            <a:endParaRPr lang="ru-RU" dirty="0"/>
          </a:p>
        </p:txBody>
      </p:sp>
      <p:pic>
        <p:nvPicPr>
          <p:cNvPr id="4098" name="Picture 2" descr="C:\Documents and Settings\Виктория\Рабочий стол\педсовет\презентация\IMG_083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</p:spPr>
      </p:pic>
      <p:pic>
        <p:nvPicPr>
          <p:cNvPr id="4099" name="Picture 3" descr="C:\Documents and Settings\Виктория\Рабочий стол\педсовет\презентация\IMG_009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ransition advTm="16422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4287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Читательская грамотность, мыслительная деятельность младших школьников повышаются...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122" name="Picture 2" descr="C:\Documents and Settings\Виктория\Рабочий стол\педсовет\презентация\IMG_009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357430"/>
            <a:ext cx="4038600" cy="3028950"/>
          </a:xfrm>
          <a:prstGeom prst="rect">
            <a:avLst/>
          </a:prstGeom>
          <a:noFill/>
        </p:spPr>
      </p:pic>
      <p:pic>
        <p:nvPicPr>
          <p:cNvPr id="5123" name="Picture 3" descr="C:\Documents and Settings\Виктория\Рабочий стол\педсовет\презентация\IMG_009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ransition advTm="14359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Внеурочная деятельность … способствует раскрытию личностных качеств  учеников…</a:t>
            </a:r>
            <a:endParaRPr lang="ru-RU" dirty="0"/>
          </a:p>
        </p:txBody>
      </p:sp>
      <p:pic>
        <p:nvPicPr>
          <p:cNvPr id="6146" name="Picture 2" descr="C:\Documents and Settings\Виктория\Рабочий стол\педсовет\презентация\IMG_009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</p:spPr>
      </p:pic>
      <p:pic>
        <p:nvPicPr>
          <p:cNvPr id="6147" name="Picture 3" descr="C:\Documents and Settings\Виктория\Рабочий стол\педсовет\презентация\IMG_045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ransition advTm="14547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0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Внеурочная деятельность … способствует раскрытию личностных качеств  учеников…</a:t>
            </a:r>
            <a:endParaRPr lang="ru-RU" dirty="0"/>
          </a:p>
        </p:txBody>
      </p:sp>
      <p:pic>
        <p:nvPicPr>
          <p:cNvPr id="7170" name="Picture 2" descr="C:\Documents and Settings\Виктория\Рабочий стол\педсовет\презентация\IMG_044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</p:spPr>
      </p:pic>
      <p:pic>
        <p:nvPicPr>
          <p:cNvPr id="7171" name="Picture 3" descr="C:\Documents and Settings\Виктория\Рабочий стол\педсовет\презентация\IMG_045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ransition advTm="15469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2792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В современном мире умение мыслить самостоятельно, опираясь на знания и опыт, ценится гораздо выше…</a:t>
            </a:r>
            <a:endParaRPr lang="ru-RU" dirty="0"/>
          </a:p>
        </p:txBody>
      </p:sp>
      <p:pic>
        <p:nvPicPr>
          <p:cNvPr id="8194" name="Picture 2" descr="C:\Documents and Settings\Виктория\Рабочий стол\педсовет\презентация\IMG_070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3143248"/>
            <a:ext cx="4038600" cy="3028950"/>
          </a:xfrm>
          <a:prstGeom prst="rect">
            <a:avLst/>
          </a:prstGeom>
          <a:noFill/>
        </p:spPr>
      </p:pic>
      <p:pic>
        <p:nvPicPr>
          <p:cNvPr id="8195" name="Picture 3" descr="C:\Documents and Settings\Виктория\Рабочий стол\педсовет\презентация\IMG_086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1928802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  <p:transition advTm="15609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Ученики пробуют свои силы</a:t>
            </a:r>
            <a:endParaRPr lang="ru-RU" dirty="0"/>
          </a:p>
        </p:txBody>
      </p:sp>
      <p:pic>
        <p:nvPicPr>
          <p:cNvPr id="9218" name="Picture 2" descr="C:\Documents and Settings\Виктория\Рабочий стол\педсовет\презентация\IMG_076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</p:spPr>
      </p:pic>
      <p:pic>
        <p:nvPicPr>
          <p:cNvPr id="9219" name="Picture 3" descr="C:\Documents and Settings\Виктория\Рабочий стол\педсовет\презентация\IMG_081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ransition advTm="15329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Уроки становятся живыми, эмоциональными, увлекательными… </a:t>
            </a:r>
            <a:endParaRPr lang="ru-RU" dirty="0"/>
          </a:p>
        </p:txBody>
      </p:sp>
      <p:pic>
        <p:nvPicPr>
          <p:cNvPr id="10242" name="Picture 2" descr="C:\Documents and Settings\Виктория\Рабочий стол\педсовет\презентация\IMG_083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</p:spPr>
      </p:pic>
      <p:pic>
        <p:nvPicPr>
          <p:cNvPr id="10243" name="Picture 3" descr="C:\Documents and Settings\Виктория\Рабочий стол\педсовет\презентация\IMG_082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ransition advTm="15141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Уроки становятся живыми, эмоциональными, увлекательными… </a:t>
            </a:r>
            <a:endParaRPr lang="ru-RU" dirty="0"/>
          </a:p>
        </p:txBody>
      </p:sp>
      <p:pic>
        <p:nvPicPr>
          <p:cNvPr id="11266" name="Picture 2" descr="C:\Documents and Settings\Виктория\Рабочий стол\педсовет\презентация\IMG_081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noFill/>
        </p:spPr>
      </p:pic>
      <p:pic>
        <p:nvPicPr>
          <p:cNvPr id="11267" name="Picture 3" descr="C:\Documents and Settings\Виктория\Рабочий стол\педсовет\презентация\IMG_082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ransition advTm="15359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20002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…ведь каждому моему ученику в будущем предстоит выполнять три главные роли реальной жизни: гражданина, работника, семьянина</a:t>
            </a:r>
            <a:endParaRPr lang="ru-RU" dirty="0"/>
          </a:p>
        </p:txBody>
      </p:sp>
      <p:pic>
        <p:nvPicPr>
          <p:cNvPr id="15362" name="Picture 2" descr="C:\Documents and Settings\Виктория\Рабочий стол\педсовет\презентация\IMG_086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500438"/>
            <a:ext cx="4038600" cy="3028950"/>
          </a:xfrm>
          <a:prstGeom prst="rect">
            <a:avLst/>
          </a:prstGeom>
          <a:noFill/>
        </p:spPr>
      </p:pic>
      <p:pic>
        <p:nvPicPr>
          <p:cNvPr id="15363" name="Picture 3" descr="C:\Documents and Settings\Виктория\Рабочий стол\педсовет\презентация\DSCN529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3500438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ransition advTm="14625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36986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457200" y="1071546"/>
            <a:ext cx="3008313" cy="5054617"/>
          </a:xfrm>
        </p:spPr>
        <p:txBody>
          <a:bodyPr>
            <a:normAutofit fontScale="85000" lnSpcReduction="20000"/>
          </a:bodyPr>
          <a:lstStyle/>
          <a:p>
            <a:r>
              <a:rPr lang="ru-RU" sz="2800" dirty="0" smtClean="0"/>
              <a:t>Но при такой организации учебно-воспитательного процесса у них закладывается прочная основа для успешного ее формирования в основной школе: внутренняя потребность и мотивация к усвоению нового, умение учиться в условиях коллектива, вера в свои силы.</a:t>
            </a:r>
            <a:r>
              <a:rPr lang="ru-RU" sz="2800" u="sng" dirty="0" smtClean="0"/>
              <a:t> </a:t>
            </a:r>
            <a:endParaRPr lang="ru-RU" sz="2800" dirty="0" smtClean="0"/>
          </a:p>
          <a:p>
            <a:endParaRPr lang="ru-RU" dirty="0"/>
          </a:p>
        </p:txBody>
      </p:sp>
      <p:pic>
        <p:nvPicPr>
          <p:cNvPr id="16387" name="Picture 3" descr="C:\Documents and Settings\Виктория\Рабочий стол\педсовет\презентация\IMG_29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5050" y="1495690"/>
            <a:ext cx="5111750" cy="3407833"/>
          </a:xfrm>
          <a:prstGeom prst="rect">
            <a:avLst/>
          </a:prstGeom>
          <a:noFill/>
        </p:spPr>
      </p:pic>
    </p:spTree>
  </p:cSld>
  <p:clrMapOvr>
    <a:masterClrMapping/>
  </p:clrMapOvr>
  <p:transition advTm="15562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85795"/>
            <a:ext cx="7772400" cy="150019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Как не только научить, но и организовать деятельность школьников?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857496"/>
            <a:ext cx="6400800" cy="278130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…надо создать школу после уроков – мир творчества, проявления и раскрытия каждым ребёнком своих интересов, своих увлечений, своего «я»...</a:t>
            </a: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 advTm="15157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40"/>
          </a:xfrm>
        </p:spPr>
        <p:txBody>
          <a:bodyPr>
            <a:noAutofit/>
          </a:bodyPr>
          <a:lstStyle/>
          <a:p>
            <a:r>
              <a:rPr lang="ru-RU" sz="3200" dirty="0" smtClean="0"/>
              <a:t>«Научить человека плавать можно только в воде, а научить действовать (в том числе совершать умственные действия) можно только в процессе </a:t>
            </a:r>
            <a:r>
              <a:rPr lang="ru-RU" sz="3200" smtClean="0"/>
              <a:t>деятельности</a:t>
            </a:r>
            <a:r>
              <a:rPr lang="ru-RU" sz="3200" smtClean="0"/>
              <a:t>»….</a:t>
            </a:r>
            <a:endParaRPr lang="ru-RU" sz="3200" dirty="0"/>
          </a:p>
        </p:txBody>
      </p:sp>
      <p:pic>
        <p:nvPicPr>
          <p:cNvPr id="14338" name="Picture 2" descr="C:\Documents and Settings\Виктория\Рабочий стол\педсовет\презентация\IMG_292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2428868"/>
            <a:ext cx="6788945" cy="419736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Внеурочная деятельность удачно дополняет и обогащает урочную: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ru-RU" dirty="0" smtClean="0"/>
              <a:t>«</a:t>
            </a:r>
            <a:r>
              <a:rPr lang="ru-RU" dirty="0" err="1" smtClean="0"/>
              <a:t>Я-исследователь</a:t>
            </a:r>
            <a:r>
              <a:rPr lang="ru-RU" dirty="0" smtClean="0"/>
              <a:t>» - это возможность разработки, написании и защита проектов;</a:t>
            </a:r>
          </a:p>
          <a:p>
            <a:pPr lvl="0"/>
            <a:r>
              <a:rPr lang="ru-RU" dirty="0" smtClean="0"/>
              <a:t>«Занимательная математика» - возможность дополнительной работы с ИКТ;</a:t>
            </a:r>
          </a:p>
          <a:p>
            <a:pPr lvl="0"/>
            <a:r>
              <a:rPr lang="ru-RU" dirty="0" smtClean="0"/>
              <a:t>«Этика: азбука добра» - возможность проведения экскурсий и поездок;</a:t>
            </a:r>
          </a:p>
          <a:p>
            <a:pPr lvl="0"/>
            <a:r>
              <a:rPr lang="ru-RU" dirty="0" smtClean="0"/>
              <a:t>«Праздники, традиции и ремёсла народов России» - возможность познакомиться с народным танцем, песней, фольклором;</a:t>
            </a:r>
          </a:p>
          <a:p>
            <a:pPr lvl="0"/>
            <a:r>
              <a:rPr lang="ru-RU" dirty="0" smtClean="0"/>
              <a:t>«Кукольный театр» - попробовать себя в любой роли.</a:t>
            </a:r>
          </a:p>
          <a:p>
            <a:endParaRPr lang="ru-RU" dirty="0"/>
          </a:p>
        </p:txBody>
      </p:sp>
    </p:spTree>
  </p:cSld>
  <p:clrMapOvr>
    <a:masterClrMapping/>
  </p:clrMapOvr>
  <p:transition advTm="15437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Кукольный театр</a:t>
            </a:r>
            <a:endParaRPr lang="ru-RU" dirty="0"/>
          </a:p>
        </p:txBody>
      </p:sp>
      <p:pic>
        <p:nvPicPr>
          <p:cNvPr id="2050" name="Picture 2" descr="C:\Documents and Settings\Виктория\Рабочий стол\педсовет\презентация\IMG_039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071546"/>
            <a:ext cx="4757742" cy="4071966"/>
          </a:xfrm>
          <a:prstGeom prst="rect">
            <a:avLst/>
          </a:prstGeom>
          <a:noFill/>
        </p:spPr>
      </p:pic>
      <p:pic>
        <p:nvPicPr>
          <p:cNvPr id="2051" name="Picture 3" descr="C:\Documents and Settings\Виктория\Рабочий стол\педсовет\презентация\IMG_041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2348706"/>
            <a:ext cx="4400552" cy="3794938"/>
          </a:xfrm>
          <a:prstGeom prst="rect">
            <a:avLst/>
          </a:prstGeom>
          <a:noFill/>
        </p:spPr>
      </p:pic>
    </p:spTree>
  </p:cSld>
  <p:clrMapOvr>
    <a:masterClrMapping/>
  </p:clrMapOvr>
  <p:transition advTm="15141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Кукольный театр</a:t>
            </a:r>
            <a:endParaRPr lang="ru-RU" dirty="0"/>
          </a:p>
        </p:txBody>
      </p:sp>
      <p:pic>
        <p:nvPicPr>
          <p:cNvPr id="3075" name="Picture 3" descr="C:\Documents and Settings\Виктория\Рабочий стол\педсовет\презентация\IMG_043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2348706"/>
            <a:ext cx="4543428" cy="3794938"/>
          </a:xfrm>
          <a:prstGeom prst="rect">
            <a:avLst/>
          </a:prstGeom>
          <a:noFill/>
        </p:spPr>
      </p:pic>
      <p:pic>
        <p:nvPicPr>
          <p:cNvPr id="3074" name="Picture 2" descr="C:\Documents and Settings\Виктория\Рабочий стол\педсовет\презентация\IMG_041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571612"/>
            <a:ext cx="4471990" cy="3643338"/>
          </a:xfrm>
          <a:prstGeom prst="rect">
            <a:avLst/>
          </a:prstGeom>
          <a:noFill/>
        </p:spPr>
      </p:pic>
    </p:spTree>
  </p:cSld>
  <p:clrMapOvr>
    <a:masterClrMapping/>
  </p:clrMapOvr>
  <p:transition advTm="15438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Важно заинтересовать ребёнка занятиями…</a:t>
            </a:r>
            <a:endParaRPr lang="ru-RU" dirty="0"/>
          </a:p>
        </p:txBody>
      </p:sp>
      <p:pic>
        <p:nvPicPr>
          <p:cNvPr id="12290" name="Picture 2" descr="C:\Documents and Settings\Виктория\Рабочий стол\педсовет\презентация\IMG_29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7527" y="1600200"/>
            <a:ext cx="6788945" cy="4525963"/>
          </a:xfrm>
          <a:prstGeom prst="rect">
            <a:avLst/>
          </a:prstGeom>
          <a:noFill/>
        </p:spPr>
      </p:pic>
    </p:spTree>
  </p:cSld>
  <p:clrMapOvr>
    <a:masterClrMapping/>
  </p:clrMapOvr>
  <p:transition advTm="15484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Математические сказки 3-А класса</a:t>
            </a:r>
            <a:endParaRPr lang="ru-RU" dirty="0"/>
          </a:p>
        </p:txBody>
      </p:sp>
      <p:pic>
        <p:nvPicPr>
          <p:cNvPr id="1026" name="Picture 2" descr="C:\Users\user\Desktop\Рисунки 3А\Как трудно зайчику без математики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15002" t="6364" b="7722"/>
          <a:stretch>
            <a:fillRect/>
          </a:stretch>
        </p:blipFill>
        <p:spPr bwMode="auto">
          <a:xfrm>
            <a:off x="226572" y="1340768"/>
            <a:ext cx="4491538" cy="5040560"/>
          </a:xfrm>
          <a:prstGeom prst="rect">
            <a:avLst/>
          </a:prstGeom>
          <a:noFill/>
        </p:spPr>
      </p:pic>
      <p:pic>
        <p:nvPicPr>
          <p:cNvPr id="1027" name="Picture 3" descr="C:\Users\user\Desktop\Рисунки 3А\Как подружились квадрат и прямоугольник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13379" t="4895" b="51875"/>
          <a:stretch>
            <a:fillRect/>
          </a:stretch>
        </p:blipFill>
        <p:spPr bwMode="auto">
          <a:xfrm>
            <a:off x="4572000" y="1484784"/>
            <a:ext cx="4568778" cy="3672408"/>
          </a:xfrm>
          <a:prstGeom prst="rect">
            <a:avLst/>
          </a:prstGeom>
          <a:noFill/>
        </p:spPr>
      </p:pic>
    </p:spTree>
  </p:cSld>
  <p:clrMapOvr>
    <a:masterClrMapping/>
  </p:clrMapOvr>
  <p:transition advTm="15734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Математические сказки 3-А класса</a:t>
            </a:r>
            <a:endParaRPr lang="ru-RU" dirty="0"/>
          </a:p>
        </p:txBody>
      </p:sp>
      <p:pic>
        <p:nvPicPr>
          <p:cNvPr id="2050" name="Picture 2" descr="C:\Users\user\Desktop\Рисунки 3А\Как нолик искал своё место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9669" t="2857" r="18066" b="8571"/>
          <a:stretch>
            <a:fillRect/>
          </a:stretch>
        </p:blipFill>
        <p:spPr bwMode="auto">
          <a:xfrm>
            <a:off x="0" y="1628800"/>
            <a:ext cx="4932040" cy="4968552"/>
          </a:xfrm>
          <a:prstGeom prst="rect">
            <a:avLst/>
          </a:prstGeom>
          <a:noFill/>
        </p:spPr>
      </p:pic>
      <p:pic>
        <p:nvPicPr>
          <p:cNvPr id="2051" name="Picture 3" descr="C:\Users\user\Desktop\Рисунки 3А\рисунок к сказке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435507"/>
            <a:ext cx="4038600" cy="2855349"/>
          </a:xfrm>
          <a:prstGeom prst="rect">
            <a:avLst/>
          </a:prstGeom>
          <a:noFill/>
        </p:spPr>
      </p:pic>
    </p:spTree>
  </p:cSld>
  <p:clrMapOvr>
    <a:masterClrMapping/>
  </p:clrMapOvr>
  <p:transition advTm="15390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Ученики класса в этом учебном году заняли все призовые места в школьной олимпиаде по математике и по русскому языку. 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04864"/>
            <a:ext cx="4038600" cy="3921299"/>
          </a:xfrm>
        </p:spPr>
        <p:txBody>
          <a:bodyPr/>
          <a:lstStyle/>
          <a:p>
            <a:pPr>
              <a:buNone/>
            </a:pPr>
            <a:r>
              <a:rPr lang="ru-RU" sz="2400" dirty="0" smtClean="0"/>
              <a:t>Результаты олимпиады по математике среди учеников 3 классов</a:t>
            </a:r>
          </a:p>
          <a:p>
            <a:pPr>
              <a:buNone/>
            </a:pPr>
            <a:endParaRPr lang="ru-RU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Лебедев Андрей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Гусев Ярослав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err="1" smtClean="0"/>
              <a:t>Жигалкин</a:t>
            </a:r>
            <a:r>
              <a:rPr lang="ru-RU" sz="2400" dirty="0" smtClean="0"/>
              <a:t> Дмитрий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04864"/>
            <a:ext cx="4038600" cy="3921299"/>
          </a:xfrm>
        </p:spPr>
        <p:txBody>
          <a:bodyPr/>
          <a:lstStyle/>
          <a:p>
            <a:pPr>
              <a:buNone/>
            </a:pPr>
            <a:r>
              <a:rPr lang="ru-RU" sz="2400" dirty="0" smtClean="0"/>
              <a:t>Результаты олимпиады по русскому языку среди учеников 3 классов</a:t>
            </a:r>
          </a:p>
          <a:p>
            <a:pPr>
              <a:buNone/>
            </a:pPr>
            <a:endParaRPr lang="ru-RU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/>
              <a:t>Лебедев Андрей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/>
              <a:t>Улитин Иннокентий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 err="1" smtClean="0"/>
              <a:t>Жигалкин</a:t>
            </a:r>
            <a:r>
              <a:rPr lang="ru-RU" sz="2400" dirty="0" smtClean="0"/>
              <a:t> Дмитрий</a:t>
            </a:r>
            <a:endParaRPr lang="ru-RU" sz="2400" dirty="0"/>
          </a:p>
        </p:txBody>
      </p:sp>
    </p:spTree>
  </p:cSld>
  <p:clrMapOvr>
    <a:masterClrMapping/>
  </p:clrMapOvr>
  <p:transition advTm="15406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346</Words>
  <Application>Microsoft Office PowerPoint</Application>
  <PresentationFormat>Экран (4:3)</PresentationFormat>
  <Paragraphs>37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Внеурочная деятельность в начальной школе (из опыта работы).</vt:lpstr>
      <vt:lpstr>Как не только научить, но и организовать деятельность школьников?</vt:lpstr>
      <vt:lpstr>Внеурочная деятельность удачно дополняет и обогащает урочную:</vt:lpstr>
      <vt:lpstr>Кукольный театр</vt:lpstr>
      <vt:lpstr>Кукольный театр</vt:lpstr>
      <vt:lpstr>Важно заинтересовать ребёнка занятиями…</vt:lpstr>
      <vt:lpstr>Математические сказки 3-А класса</vt:lpstr>
      <vt:lpstr>Математические сказки 3-А класса</vt:lpstr>
      <vt:lpstr>Ученики класса в этом учебном году заняли все призовые места в школьной олимпиаде по математике и по русскому языку. </vt:lpstr>
      <vt:lpstr>…я активно использую метод обучения в сотрудничестве…</vt:lpstr>
      <vt:lpstr>Читательская грамотность, мыслительная деятельность младших школьников повышаются... </vt:lpstr>
      <vt:lpstr>Внеурочная деятельность … способствует раскрытию личностных качеств  учеников…</vt:lpstr>
      <vt:lpstr>Внеурочная деятельность … способствует раскрытию личностных качеств  учеников…</vt:lpstr>
      <vt:lpstr>В современном мире умение мыслить самостоятельно, опираясь на знания и опыт, ценится гораздо выше…</vt:lpstr>
      <vt:lpstr>Ученики пробуют свои силы</vt:lpstr>
      <vt:lpstr>Уроки становятся живыми, эмоциональными, увлекательными… </vt:lpstr>
      <vt:lpstr>Уроки становятся живыми, эмоциональными, увлекательными… </vt:lpstr>
      <vt:lpstr>…ведь каждому моему ученику в будущем предстоит выполнять три главные роли реальной жизни: гражданина, работника, семьянина</vt:lpstr>
      <vt:lpstr>Слайд 19</vt:lpstr>
      <vt:lpstr>«Научить человека плавать можно только в воде, а научить действовать (в том числе совершать умственные действия) можно только в процессе деятельности»….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Виктория</cp:lastModifiedBy>
  <cp:revision>22</cp:revision>
  <dcterms:modified xsi:type="dcterms:W3CDTF">2016-02-01T18:38:18Z</dcterms:modified>
</cp:coreProperties>
</file>